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4" r:id="rId8"/>
    <p:sldId id="263" r:id="rId9"/>
    <p:sldId id="265"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21" autoAdjust="0"/>
    <p:restoredTop sz="94671" autoAdjust="0"/>
  </p:normalViewPr>
  <p:slideViewPr>
    <p:cSldViewPr>
      <p:cViewPr varScale="1">
        <p:scale>
          <a:sx n="70" d="100"/>
          <a:sy n="70" d="100"/>
        </p:scale>
        <p:origin x="-1398"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7BA00078-2533-4141-A7DE-55C2759B1A86}" type="datetimeFigureOut">
              <a:rPr lang="en-US" smtClean="0"/>
              <a:pPr/>
              <a:t>10/19/2011</a:t>
            </a:fld>
            <a:endParaRPr lang="en-US" dirty="0"/>
          </a:p>
        </p:txBody>
      </p:sp>
      <p:sp>
        <p:nvSpPr>
          <p:cNvPr id="19" name="Footer Placeholder 18"/>
          <p:cNvSpPr>
            <a:spLocks noGrp="1"/>
          </p:cNvSpPr>
          <p:nvPr>
            <p:ph type="ftr" sz="quarter" idx="11"/>
          </p:nvPr>
        </p:nvSpPr>
        <p:spPr/>
        <p:txBody>
          <a:bodyPr/>
          <a:lstStyle/>
          <a:p>
            <a:endParaRPr lang="en-US" dirty="0"/>
          </a:p>
        </p:txBody>
      </p:sp>
      <p:sp>
        <p:nvSpPr>
          <p:cNvPr id="27" name="Slide Number Placeholder 26"/>
          <p:cNvSpPr>
            <a:spLocks noGrp="1"/>
          </p:cNvSpPr>
          <p:nvPr>
            <p:ph type="sldNum" sz="quarter" idx="12"/>
          </p:nvPr>
        </p:nvSpPr>
        <p:spPr/>
        <p:txBody>
          <a:bodyPr/>
          <a:lstStyle/>
          <a:p>
            <a:fld id="{F3B2144B-7ED0-4359-91D5-AEDB50095A1E}"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BA00078-2533-4141-A7DE-55C2759B1A86}" type="datetimeFigureOut">
              <a:rPr lang="en-US" smtClean="0"/>
              <a:pPr/>
              <a:t>10/19/2011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3B2144B-7ED0-4359-91D5-AEDB50095A1E}"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BA00078-2533-4141-A7DE-55C2759B1A86}" type="datetimeFigureOut">
              <a:rPr lang="en-US" smtClean="0"/>
              <a:pPr/>
              <a:t>10/19/2011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3B2144B-7ED0-4359-91D5-AEDB50095A1E}"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BA00078-2533-4141-A7DE-55C2759B1A86}" type="datetimeFigureOut">
              <a:rPr lang="en-US" smtClean="0"/>
              <a:pPr/>
              <a:t>10/19/2011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3B2144B-7ED0-4359-91D5-AEDB50095A1E}"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7BA00078-2533-4141-A7DE-55C2759B1A86}" type="datetimeFigureOut">
              <a:rPr lang="en-US" smtClean="0"/>
              <a:pPr/>
              <a:t>10/19/2011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3B2144B-7ED0-4359-91D5-AEDB50095A1E}"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7BA00078-2533-4141-A7DE-55C2759B1A86}" type="datetimeFigureOut">
              <a:rPr lang="en-US" smtClean="0"/>
              <a:pPr/>
              <a:t>10/19/2011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3B2144B-7ED0-4359-91D5-AEDB50095A1E}"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7BA00078-2533-4141-A7DE-55C2759B1A86}" type="datetimeFigureOut">
              <a:rPr lang="en-US" smtClean="0"/>
              <a:pPr/>
              <a:t>10/19/2011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F3B2144B-7ED0-4359-91D5-AEDB50095A1E}"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BA00078-2533-4141-A7DE-55C2759B1A86}" type="datetimeFigureOut">
              <a:rPr lang="en-US" smtClean="0"/>
              <a:pPr/>
              <a:t>10/19/2011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3B2144B-7ED0-4359-91D5-AEDB50095A1E}"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BA00078-2533-4141-A7DE-55C2759B1A86}" type="datetimeFigureOut">
              <a:rPr lang="en-US" smtClean="0"/>
              <a:pPr/>
              <a:t>10/19/2011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3B2144B-7ED0-4359-91D5-AEDB50095A1E}"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7BA00078-2533-4141-A7DE-55C2759B1A86}" type="datetimeFigureOut">
              <a:rPr lang="en-US" smtClean="0"/>
              <a:pPr/>
              <a:t>10/19/2011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3B2144B-7ED0-4359-91D5-AEDB50095A1E}"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7BA00078-2533-4141-A7DE-55C2759B1A86}" type="datetimeFigureOut">
              <a:rPr lang="en-US" smtClean="0"/>
              <a:pPr/>
              <a:t>10/19/2011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8077200" y="6356350"/>
            <a:ext cx="609600" cy="365125"/>
          </a:xfrm>
        </p:spPr>
        <p:txBody>
          <a:bodyPr/>
          <a:lstStyle/>
          <a:p>
            <a:fld id="{F3B2144B-7ED0-4359-91D5-AEDB50095A1E}" type="slidenum">
              <a:rPr lang="en-US" smtClean="0"/>
              <a:pPr/>
              <a:t>‹#›</a:t>
            </a:fld>
            <a:endParaRPr lang="en-US" dirty="0"/>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dirty="0"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7BA00078-2533-4141-A7DE-55C2759B1A86}" type="datetimeFigureOut">
              <a:rPr lang="en-US" smtClean="0"/>
              <a:pPr/>
              <a:t>10/19/2011</a:t>
            </a:fld>
            <a:endParaRPr lang="en-US" dirty="0"/>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dirty="0"/>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F3B2144B-7ED0-4359-91D5-AEDB50095A1E}" type="slidenum">
              <a:rPr lang="en-US" smtClean="0"/>
              <a:pPr/>
              <a:t>‹#›</a:t>
            </a:fld>
            <a:endParaRPr lang="en-US" dirty="0"/>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fr.wikipedia.org/wiki/Fichier:Ingres,_Napoleon_on_his_Imperial_throne.jpg"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www.holidaysincorsica.co.uk/Food.htm" TargetMode="External"/><Relationship Id="rId2" Type="http://schemas.openxmlformats.org/officeDocument/2006/relationships/hyperlink" Target="http://thedirectholidaycompany.blogspot.com/2009/10/roasted-chicken-and-pomegranate-recipe.html"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rot="20828570">
            <a:off x="152400" y="1371600"/>
            <a:ext cx="7851648" cy="1828800"/>
          </a:xfr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115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lgerian" pitchFamily="82" charset="0"/>
              </a:rPr>
              <a:t>La Corse</a:t>
            </a:r>
            <a:endParaRPr lang="en-US" sz="1150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lgerian" pitchFamily="82" charset="0"/>
            </a:endParaRPr>
          </a:p>
        </p:txBody>
      </p:sp>
      <p:sp>
        <p:nvSpPr>
          <p:cNvPr id="3" name="Subtitle 2"/>
          <p:cNvSpPr>
            <a:spLocks noGrp="1"/>
          </p:cNvSpPr>
          <p:nvPr>
            <p:ph type="subTitle" idx="1"/>
          </p:nvPr>
        </p:nvSpPr>
        <p:spPr>
          <a:xfrm rot="20828733">
            <a:off x="-817871" y="4356976"/>
            <a:ext cx="7854696" cy="1752600"/>
          </a:xfrm>
        </p:spPr>
        <p:txBody>
          <a:bodyPr>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lgerian" pitchFamily="82" charset="0"/>
              </a:rPr>
              <a:t>By Matt Oakman</a:t>
            </a:r>
            <a:endParaRPr lang="en-US"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lgerian" pitchFamily="82" charset="0"/>
            </a:endParaRPr>
          </a:p>
        </p:txBody>
      </p:sp>
    </p:spTree>
  </p:cSld>
  <p:clrMapOvr>
    <a:masterClrMapping/>
  </p:clrMapOvr>
  <mc:AlternateContent xmlns:mc="http://schemas.openxmlformats.org/markup-compatibility/2006" xmlns:p14="http://schemas.microsoft.com/office/powerpoint/2010/main">
    <mc:Choice Requires="p14">
      <p:transition spd="slow" p14:dur="10000">
        <p14:ripp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lgerian" pitchFamily="82" charset="0"/>
              </a:rPr>
              <a:t>    L’historie</a:t>
            </a:r>
            <a:endParaRPr lang="en-US" dirty="0">
              <a:latin typeface="Algerian" pitchFamily="82" charset="0"/>
            </a:endParaRPr>
          </a:p>
        </p:txBody>
      </p:sp>
      <p:pic>
        <p:nvPicPr>
          <p:cNvPr id="9220" name="Picture 4" descr="http://upload.wikimedia.org/wikipedia/commons/thumb/2/28/Ingres%2C_Napoleon_on_his_Imperial_throne.jpg/220px-Ingres%2C_Napoleon_on_his_Imperial_throne.jpg">
            <a:hlinkClick r:id="rId2"/>
          </p:cNvPr>
          <p:cNvPicPr>
            <a:picLocks noChangeAspect="1" noChangeArrowheads="1"/>
          </p:cNvPicPr>
          <p:nvPr/>
        </p:nvPicPr>
        <p:blipFill>
          <a:blip r:embed="rId3"/>
          <a:srcRect/>
          <a:stretch>
            <a:fillRect/>
          </a:stretch>
        </p:blipFill>
        <p:spPr bwMode="auto">
          <a:xfrm>
            <a:off x="5029200" y="914400"/>
            <a:ext cx="3429000" cy="5548744"/>
          </a:xfrm>
          <a:prstGeom prst="rect">
            <a:avLst/>
          </a:prstGeom>
          <a:noFill/>
        </p:spPr>
      </p:pic>
      <p:sp>
        <p:nvSpPr>
          <p:cNvPr id="3" name="Content Placeholder 2"/>
          <p:cNvSpPr>
            <a:spLocks noGrp="1"/>
          </p:cNvSpPr>
          <p:nvPr>
            <p:ph idx="1"/>
          </p:nvPr>
        </p:nvSpPr>
        <p:spPr/>
        <p:txBody>
          <a:bodyPr/>
          <a:lstStyle/>
          <a:p>
            <a:r>
              <a:rPr lang="en-US" dirty="0" smtClean="0">
                <a:latin typeface="Algerian" pitchFamily="82" charset="0"/>
              </a:rPr>
              <a:t>Napoleon Bonaparte                                          was born on the island                                          of Corsica</a:t>
            </a:r>
          </a:p>
          <a:p>
            <a:r>
              <a:rPr lang="en-US" dirty="0" smtClean="0">
                <a:latin typeface="Algerian" pitchFamily="82" charset="0"/>
              </a:rPr>
              <a:t>Genoa was the                                          controller of Corsica,                                        but in 1729 they had                                                 a revolution. </a:t>
            </a:r>
          </a:p>
          <a:p>
            <a:r>
              <a:rPr lang="en-US" dirty="0" smtClean="0">
                <a:latin typeface="Algerian" pitchFamily="82" charset="0"/>
              </a:rPr>
              <a:t>In 1769 France                                                 conquered                                                                 the island of Corsica.</a:t>
            </a:r>
          </a:p>
          <a:p>
            <a:endParaRPr lang="en-US" dirty="0"/>
          </a:p>
        </p:txBody>
      </p:sp>
    </p:spTree>
  </p:cSld>
  <p:clrMapOvr>
    <a:masterClrMapping/>
  </p:clrMapOvr>
  <mc:AlternateContent xmlns:mc="http://schemas.openxmlformats.org/markup-compatibility/2006" xmlns:p14="http://schemas.microsoft.com/office/powerpoint/2010/main">
    <mc:Choice Requires="p14">
      <p:transition spd="slow" p14:dur="50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mph" presetSubtype="0" fill="hold" nodeType="clickEffect">
                                  <p:stCondLst>
                                    <p:cond delay="0"/>
                                  </p:stCondLst>
                                  <p:childTnLst>
                                    <p:animRot by="21600000">
                                      <p:cBhvr>
                                        <p:cTn id="21" dur="2000" fill="hold"/>
                                        <p:tgtEl>
                                          <p:spTgt spid="92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Algerian" pitchFamily="82" charset="0"/>
              </a:rPr>
              <a:t>La Culture</a:t>
            </a:r>
            <a:endParaRPr lang="en-US" dirty="0">
              <a:latin typeface="Algerian" pitchFamily="82" charset="0"/>
            </a:endParaRPr>
          </a:p>
        </p:txBody>
      </p:sp>
      <p:sp>
        <p:nvSpPr>
          <p:cNvPr id="3" name="Content Placeholder 2"/>
          <p:cNvSpPr>
            <a:spLocks noGrp="1"/>
          </p:cNvSpPr>
          <p:nvPr>
            <p:ph idx="1"/>
          </p:nvPr>
        </p:nvSpPr>
        <p:spPr/>
        <p:txBody>
          <a:bodyPr>
            <a:normAutofit/>
          </a:bodyPr>
          <a:lstStyle/>
          <a:p>
            <a:r>
              <a:rPr lang="en-US" sz="2400" dirty="0" smtClean="0">
                <a:latin typeface="Algerian" pitchFamily="82" charset="0"/>
              </a:rPr>
              <a:t>Corsica has is one of the only regions of France that has its own language, obviously Corsican</a:t>
            </a:r>
          </a:p>
          <a:p>
            <a:r>
              <a:rPr lang="en-US" sz="2400" dirty="0" smtClean="0">
                <a:latin typeface="Algerian" pitchFamily="82" charset="0"/>
              </a:rPr>
              <a:t>The language is more Italian though than it is French. </a:t>
            </a:r>
          </a:p>
          <a:p>
            <a:r>
              <a:rPr lang="en-US" sz="2400" dirty="0" smtClean="0">
                <a:latin typeface="Algerian" pitchFamily="82" charset="0"/>
              </a:rPr>
              <a:t>It is spoken by 68% of the </a:t>
            </a:r>
            <a:r>
              <a:rPr lang="en-US" sz="2400" dirty="0">
                <a:latin typeface="Algerian" pitchFamily="82" charset="0"/>
              </a:rPr>
              <a:t> </a:t>
            </a:r>
            <a:r>
              <a:rPr lang="en-US" sz="2400" dirty="0" smtClean="0">
                <a:latin typeface="Algerian" pitchFamily="82" charset="0"/>
              </a:rPr>
              <a:t>                          population, and everyone                                     knows that they have a                                           separate language. </a:t>
            </a:r>
          </a:p>
          <a:p>
            <a:r>
              <a:rPr lang="en-US" sz="2400" dirty="0" smtClean="0">
                <a:latin typeface="Algerian" pitchFamily="82" charset="0"/>
              </a:rPr>
              <a:t>Though not every one uses it                                           as a native language.</a:t>
            </a:r>
            <a:endParaRPr lang="en-US" sz="2400" dirty="0">
              <a:latin typeface="Algerian" pitchFamily="82"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29250" y="3581400"/>
            <a:ext cx="3238500" cy="2802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5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2" presetClass="emph" presetSubtype="0" fill="hold" nodeType="clickEffect">
                                  <p:stCondLst>
                                    <p:cond delay="0"/>
                                  </p:stCondLst>
                                  <p:childTnLst>
                                    <p:animRot by="120000">
                                      <p:cBhvr>
                                        <p:cTn id="34" dur="100" fill="hold">
                                          <p:stCondLst>
                                            <p:cond delay="0"/>
                                          </p:stCondLst>
                                        </p:cTn>
                                        <p:tgtEl>
                                          <p:spTgt spid="2050"/>
                                        </p:tgtEl>
                                        <p:attrNameLst>
                                          <p:attrName>r</p:attrName>
                                        </p:attrNameLst>
                                      </p:cBhvr>
                                    </p:animRot>
                                    <p:animRot by="-240000">
                                      <p:cBhvr>
                                        <p:cTn id="35" dur="200" fill="hold">
                                          <p:stCondLst>
                                            <p:cond delay="200"/>
                                          </p:stCondLst>
                                        </p:cTn>
                                        <p:tgtEl>
                                          <p:spTgt spid="2050"/>
                                        </p:tgtEl>
                                        <p:attrNameLst>
                                          <p:attrName>r</p:attrName>
                                        </p:attrNameLst>
                                      </p:cBhvr>
                                    </p:animRot>
                                    <p:animRot by="240000">
                                      <p:cBhvr>
                                        <p:cTn id="36" dur="200" fill="hold">
                                          <p:stCondLst>
                                            <p:cond delay="400"/>
                                          </p:stCondLst>
                                        </p:cTn>
                                        <p:tgtEl>
                                          <p:spTgt spid="2050"/>
                                        </p:tgtEl>
                                        <p:attrNameLst>
                                          <p:attrName>r</p:attrName>
                                        </p:attrNameLst>
                                      </p:cBhvr>
                                    </p:animRot>
                                    <p:animRot by="-240000">
                                      <p:cBhvr>
                                        <p:cTn id="37" dur="200" fill="hold">
                                          <p:stCondLst>
                                            <p:cond delay="600"/>
                                          </p:stCondLst>
                                        </p:cTn>
                                        <p:tgtEl>
                                          <p:spTgt spid="2050"/>
                                        </p:tgtEl>
                                        <p:attrNameLst>
                                          <p:attrName>r</p:attrName>
                                        </p:attrNameLst>
                                      </p:cBhvr>
                                    </p:animRot>
                                    <p:animRot by="120000">
                                      <p:cBhvr>
                                        <p:cTn id="38" dur="200" fill="hold">
                                          <p:stCondLst>
                                            <p:cond delay="800"/>
                                          </p:stCondLst>
                                        </p:cTn>
                                        <p:tgtEl>
                                          <p:spTgt spid="20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800" y="4585855"/>
            <a:ext cx="2944091" cy="194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latin typeface="Algerian" pitchFamily="82" charset="0"/>
              </a:rPr>
              <a:t>Le villes fameux</a:t>
            </a:r>
            <a:endParaRPr lang="en-US" dirty="0">
              <a:latin typeface="Algerian" pitchFamily="82" charset="0"/>
            </a:endParaRPr>
          </a:p>
        </p:txBody>
      </p:sp>
      <p:sp>
        <p:nvSpPr>
          <p:cNvPr id="3" name="Content Placeholder 2"/>
          <p:cNvSpPr>
            <a:spLocks noGrp="1"/>
          </p:cNvSpPr>
          <p:nvPr>
            <p:ph idx="1"/>
          </p:nvPr>
        </p:nvSpPr>
        <p:spPr/>
        <p:txBody>
          <a:bodyPr>
            <a:normAutofit/>
          </a:bodyPr>
          <a:lstStyle/>
          <a:p>
            <a:r>
              <a:rPr lang="en-US" sz="2000" dirty="0" smtClean="0">
                <a:latin typeface="Algerian" pitchFamily="82" charset="0"/>
              </a:rPr>
              <a:t>Ajaccio </a:t>
            </a:r>
            <a:r>
              <a:rPr lang="en-US" sz="2000" dirty="0">
                <a:latin typeface="Algerian" pitchFamily="82" charset="0"/>
              </a:rPr>
              <a:t>is one of the biggest cities in Corsica </a:t>
            </a:r>
            <a:r>
              <a:rPr lang="en-US" sz="2000" dirty="0" smtClean="0">
                <a:latin typeface="Algerian" pitchFamily="82" charset="0"/>
              </a:rPr>
              <a:t>and the birth place of Napoleon. </a:t>
            </a:r>
            <a:r>
              <a:rPr lang="en-US" sz="2000" dirty="0">
                <a:latin typeface="Algerian" pitchFamily="82" charset="0"/>
              </a:rPr>
              <a:t>The city boasts a lot of markets in Ajaccio and a large offer of out-doors </a:t>
            </a:r>
            <a:r>
              <a:rPr lang="en-US" sz="2000" dirty="0" smtClean="0">
                <a:latin typeface="Algerian" pitchFamily="82" charset="0"/>
              </a:rPr>
              <a:t>activities.</a:t>
            </a:r>
          </a:p>
          <a:p>
            <a:endParaRPr lang="en-US" sz="2000" dirty="0" smtClean="0">
              <a:latin typeface="Algerian" pitchFamily="82" charset="0"/>
            </a:endParaRPr>
          </a:p>
          <a:p>
            <a:r>
              <a:rPr lang="en-US" sz="2000" dirty="0" smtClean="0">
                <a:latin typeface="Algerian" pitchFamily="82" charset="0"/>
              </a:rPr>
              <a:t>Bonifacio </a:t>
            </a:r>
            <a:r>
              <a:rPr lang="en-US" sz="2000" dirty="0">
                <a:latin typeface="Algerian" pitchFamily="82" charset="0"/>
              </a:rPr>
              <a:t>is a city which is exposed to the open sea and to </a:t>
            </a:r>
            <a:r>
              <a:rPr lang="en-US" sz="2000" dirty="0" smtClean="0">
                <a:latin typeface="Algerian" pitchFamily="82" charset="0"/>
              </a:rPr>
              <a:t>winds. </a:t>
            </a:r>
            <a:r>
              <a:rPr lang="en-US" sz="2000" dirty="0">
                <a:latin typeface="Algerian" pitchFamily="82" charset="0"/>
              </a:rPr>
              <a:t>The town's charm and proximity to </a:t>
            </a:r>
            <a:r>
              <a:rPr lang="en-US" sz="2000" dirty="0" smtClean="0">
                <a:latin typeface="Algerian" pitchFamily="82" charset="0"/>
              </a:rPr>
              <a:t>simplistic </a:t>
            </a:r>
            <a:r>
              <a:rPr lang="en-US" sz="2000" dirty="0">
                <a:latin typeface="Algerian" pitchFamily="82" charset="0"/>
              </a:rPr>
              <a:t>beaches makes it a popular tourist destination in the summer. Bonifacio is also a gateway </a:t>
            </a:r>
            <a:r>
              <a:rPr lang="en-US" sz="2000" dirty="0">
                <a:solidFill>
                  <a:schemeClr val="bg1"/>
                </a:solidFill>
                <a:latin typeface="Algerian" pitchFamily="82" charset="0"/>
              </a:rPr>
              <a:t>to the small Isles </a:t>
            </a:r>
            <a:r>
              <a:rPr lang="en-US" sz="2000" dirty="0" smtClean="0">
                <a:latin typeface="Algerian" pitchFamily="82" charset="0"/>
              </a:rPr>
              <a:t>Lavezzi, </a:t>
            </a:r>
            <a:r>
              <a:rPr lang="en-US" sz="2000" dirty="0">
                <a:latin typeface="Algerian" pitchFamily="82" charset="0"/>
              </a:rPr>
              <a:t>which are the southernmost </a:t>
            </a:r>
            <a:r>
              <a:rPr lang="en-US" sz="2000" dirty="0">
                <a:solidFill>
                  <a:schemeClr val="bg1"/>
                </a:solidFill>
                <a:latin typeface="Algerian" pitchFamily="82" charset="0"/>
              </a:rPr>
              <a:t>part of France, and </a:t>
            </a:r>
            <a:r>
              <a:rPr lang="en-US" sz="2000" dirty="0">
                <a:latin typeface="Algerian" pitchFamily="82" charset="0"/>
              </a:rPr>
              <a:t>have been designated a marine pres</a:t>
            </a:r>
            <a:r>
              <a:rPr lang="en-US" sz="2000" dirty="0">
                <a:solidFill>
                  <a:schemeClr val="bg1"/>
                </a:solidFill>
                <a:latin typeface="Algerian" pitchFamily="82" charset="0"/>
              </a:rPr>
              <a:t>erve by the French </a:t>
            </a:r>
            <a:r>
              <a:rPr lang="en-US" sz="2000" dirty="0">
                <a:latin typeface="Algerian" pitchFamily="82" charset="0"/>
              </a:rPr>
              <a:t>government. </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97073" y="1"/>
            <a:ext cx="2540000"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4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circle(in)">
                                      <p:cBhvr>
                                        <p:cTn id="12" dur="2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2" presetClass="emph" presetSubtype="0" fill="hold" nodeType="clickEffect">
                                  <p:stCondLst>
                                    <p:cond delay="0"/>
                                  </p:stCondLst>
                                  <p:childTnLst>
                                    <p:animRot by="120000">
                                      <p:cBhvr>
                                        <p:cTn id="16" dur="100" fill="hold">
                                          <p:stCondLst>
                                            <p:cond delay="0"/>
                                          </p:stCondLst>
                                        </p:cTn>
                                        <p:tgtEl>
                                          <p:spTgt spid="1026"/>
                                        </p:tgtEl>
                                        <p:attrNameLst>
                                          <p:attrName>r</p:attrName>
                                        </p:attrNameLst>
                                      </p:cBhvr>
                                    </p:animRot>
                                    <p:animRot by="-240000">
                                      <p:cBhvr>
                                        <p:cTn id="17" dur="200" fill="hold">
                                          <p:stCondLst>
                                            <p:cond delay="200"/>
                                          </p:stCondLst>
                                        </p:cTn>
                                        <p:tgtEl>
                                          <p:spTgt spid="1026"/>
                                        </p:tgtEl>
                                        <p:attrNameLst>
                                          <p:attrName>r</p:attrName>
                                        </p:attrNameLst>
                                      </p:cBhvr>
                                    </p:animRot>
                                    <p:animRot by="240000">
                                      <p:cBhvr>
                                        <p:cTn id="18" dur="200" fill="hold">
                                          <p:stCondLst>
                                            <p:cond delay="400"/>
                                          </p:stCondLst>
                                        </p:cTn>
                                        <p:tgtEl>
                                          <p:spTgt spid="1026"/>
                                        </p:tgtEl>
                                        <p:attrNameLst>
                                          <p:attrName>r</p:attrName>
                                        </p:attrNameLst>
                                      </p:cBhvr>
                                    </p:animRot>
                                    <p:animRot by="-240000">
                                      <p:cBhvr>
                                        <p:cTn id="19" dur="200" fill="hold">
                                          <p:stCondLst>
                                            <p:cond delay="600"/>
                                          </p:stCondLst>
                                        </p:cTn>
                                        <p:tgtEl>
                                          <p:spTgt spid="1026"/>
                                        </p:tgtEl>
                                        <p:attrNameLst>
                                          <p:attrName>r</p:attrName>
                                        </p:attrNameLst>
                                      </p:cBhvr>
                                    </p:animRot>
                                    <p:animRot by="120000">
                                      <p:cBhvr>
                                        <p:cTn id="20" dur="200" fill="hold">
                                          <p:stCondLst>
                                            <p:cond delay="800"/>
                                          </p:stCondLst>
                                        </p:cTn>
                                        <p:tgtEl>
                                          <p:spTgt spid="1026"/>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8" presetClass="emph" presetSubtype="0" fill="hold" nodeType="clickEffect">
                                  <p:stCondLst>
                                    <p:cond delay="0"/>
                                  </p:stCondLst>
                                  <p:childTnLst>
                                    <p:animRot by="21600000">
                                      <p:cBhvr>
                                        <p:cTn id="24" dur="2000" fill="hold"/>
                                        <p:tgtEl>
                                          <p:spTgt spid="10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4000" dirty="0" smtClean="0">
                <a:latin typeface="Algerian" pitchFamily="82" charset="0"/>
              </a:rPr>
              <a:t>Choses à Faire/ </a:t>
            </a:r>
            <a:br>
              <a:rPr lang="en-US" sz="4000" dirty="0" smtClean="0">
                <a:latin typeface="Algerian" pitchFamily="82" charset="0"/>
              </a:rPr>
            </a:br>
            <a:r>
              <a:rPr lang="en-US" sz="4000" dirty="0" smtClean="0">
                <a:latin typeface="Algerian" pitchFamily="82" charset="0"/>
              </a:rPr>
              <a:t>Les </a:t>
            </a:r>
            <a:r>
              <a:rPr lang="en-US" sz="4000" dirty="0">
                <a:latin typeface="Algerian" pitchFamily="82" charset="0"/>
              </a:rPr>
              <a:t>endroits à visiter</a:t>
            </a:r>
          </a:p>
        </p:txBody>
      </p:sp>
      <p:sp>
        <p:nvSpPr>
          <p:cNvPr id="3" name="Content Placeholder 2"/>
          <p:cNvSpPr>
            <a:spLocks noGrp="1"/>
          </p:cNvSpPr>
          <p:nvPr>
            <p:ph idx="1"/>
          </p:nvPr>
        </p:nvSpPr>
        <p:spPr/>
        <p:txBody>
          <a:bodyPr>
            <a:normAutofit/>
          </a:bodyPr>
          <a:lstStyle/>
          <a:p>
            <a:r>
              <a:rPr lang="en-US" sz="2400" dirty="0" smtClean="0">
                <a:latin typeface="Algerian" pitchFamily="82" charset="0"/>
              </a:rPr>
              <a:t>Bonifacio has a boat </a:t>
            </a:r>
            <a:r>
              <a:rPr lang="en-US" sz="2400" dirty="0">
                <a:latin typeface="Algerian" pitchFamily="82" charset="0"/>
              </a:rPr>
              <a:t>trip to </a:t>
            </a:r>
            <a:r>
              <a:rPr lang="en-US" sz="2400" dirty="0" smtClean="0">
                <a:latin typeface="Algerian" pitchFamily="82" charset="0"/>
              </a:rPr>
              <a:t>the </a:t>
            </a:r>
            <a:r>
              <a:rPr lang="en-US" sz="2400" dirty="0">
                <a:latin typeface="Algerian" pitchFamily="82" charset="0"/>
              </a:rPr>
              <a:t>Marine </a:t>
            </a:r>
            <a:r>
              <a:rPr lang="en-US" sz="2400" dirty="0" smtClean="0">
                <a:latin typeface="Algerian" pitchFamily="82" charset="0"/>
              </a:rPr>
              <a:t>Cemetery, </a:t>
            </a:r>
            <a:r>
              <a:rPr lang="en-US" sz="2400" dirty="0">
                <a:latin typeface="Algerian" pitchFamily="82" charset="0"/>
              </a:rPr>
              <a:t>Boutiques in the Citadel, Aquarium de Bonifacio </a:t>
            </a:r>
            <a:r>
              <a:rPr lang="en-US" sz="2400" dirty="0" smtClean="0">
                <a:latin typeface="Algerian" pitchFamily="82" charset="0"/>
              </a:rPr>
              <a:t>walk </a:t>
            </a:r>
            <a:r>
              <a:rPr lang="en-US" sz="2400" dirty="0">
                <a:latin typeface="Algerian" pitchFamily="82" charset="0"/>
              </a:rPr>
              <a:t>the Escaliers du Roi d'Aragon, </a:t>
            </a:r>
            <a:r>
              <a:rPr lang="en-US" sz="2400" dirty="0" smtClean="0">
                <a:latin typeface="Algerian" pitchFamily="82" charset="0"/>
              </a:rPr>
              <a:t>and Sperone </a:t>
            </a:r>
            <a:r>
              <a:rPr lang="en-US" sz="2400" dirty="0">
                <a:latin typeface="Algerian" pitchFamily="82" charset="0"/>
              </a:rPr>
              <a:t>golf </a:t>
            </a:r>
            <a:r>
              <a:rPr lang="en-US" sz="2400" dirty="0" smtClean="0">
                <a:latin typeface="Algerian" pitchFamily="82" charset="0"/>
              </a:rPr>
              <a:t>course.</a:t>
            </a:r>
          </a:p>
          <a:p>
            <a:r>
              <a:rPr lang="en-US" sz="2400" dirty="0" smtClean="0">
                <a:latin typeface="Algerian" pitchFamily="82" charset="0"/>
              </a:rPr>
              <a:t>Porticcio has an amazing </a:t>
            </a:r>
            <a:r>
              <a:rPr lang="en-US" sz="2400" dirty="0">
                <a:latin typeface="Algerian" pitchFamily="82" charset="0"/>
              </a:rPr>
              <a:t>beach and fascinating penitentiary ruins as well as a busy tourist stretch lined with bars, restaurants and shops. </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4948770"/>
            <a:ext cx="2874818" cy="1909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80810" y="4615874"/>
            <a:ext cx="3363190" cy="2242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30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2" presetClass="emph" presetSubtype="0" fill="hold" nodeType="clickEffect">
                                  <p:stCondLst>
                                    <p:cond delay="0"/>
                                  </p:stCondLst>
                                  <p:childTnLst>
                                    <p:animRot by="120000">
                                      <p:cBhvr>
                                        <p:cTn id="16" dur="100" fill="hold">
                                          <p:stCondLst>
                                            <p:cond delay="0"/>
                                          </p:stCondLst>
                                        </p:cTn>
                                        <p:tgtEl>
                                          <p:spTgt spid="3074"/>
                                        </p:tgtEl>
                                        <p:attrNameLst>
                                          <p:attrName>r</p:attrName>
                                        </p:attrNameLst>
                                      </p:cBhvr>
                                    </p:animRot>
                                    <p:animRot by="-240000">
                                      <p:cBhvr>
                                        <p:cTn id="17" dur="200" fill="hold">
                                          <p:stCondLst>
                                            <p:cond delay="200"/>
                                          </p:stCondLst>
                                        </p:cTn>
                                        <p:tgtEl>
                                          <p:spTgt spid="3074"/>
                                        </p:tgtEl>
                                        <p:attrNameLst>
                                          <p:attrName>r</p:attrName>
                                        </p:attrNameLst>
                                      </p:cBhvr>
                                    </p:animRot>
                                    <p:animRot by="240000">
                                      <p:cBhvr>
                                        <p:cTn id="18" dur="200" fill="hold">
                                          <p:stCondLst>
                                            <p:cond delay="400"/>
                                          </p:stCondLst>
                                        </p:cTn>
                                        <p:tgtEl>
                                          <p:spTgt spid="3074"/>
                                        </p:tgtEl>
                                        <p:attrNameLst>
                                          <p:attrName>r</p:attrName>
                                        </p:attrNameLst>
                                      </p:cBhvr>
                                    </p:animRot>
                                    <p:animRot by="-240000">
                                      <p:cBhvr>
                                        <p:cTn id="19" dur="200" fill="hold">
                                          <p:stCondLst>
                                            <p:cond delay="600"/>
                                          </p:stCondLst>
                                        </p:cTn>
                                        <p:tgtEl>
                                          <p:spTgt spid="3074"/>
                                        </p:tgtEl>
                                        <p:attrNameLst>
                                          <p:attrName>r</p:attrName>
                                        </p:attrNameLst>
                                      </p:cBhvr>
                                    </p:animRot>
                                    <p:animRot by="120000">
                                      <p:cBhvr>
                                        <p:cTn id="20" dur="200" fill="hold">
                                          <p:stCondLst>
                                            <p:cond delay="800"/>
                                          </p:stCondLst>
                                        </p:cTn>
                                        <p:tgtEl>
                                          <p:spTgt spid="3074"/>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8" presetClass="emph" presetSubtype="0" fill="hold" nodeType="clickEffect">
                                  <p:stCondLst>
                                    <p:cond delay="0"/>
                                  </p:stCondLst>
                                  <p:childTnLst>
                                    <p:animRot by="21600000">
                                      <p:cBhvr>
                                        <p:cTn id="24" dur="2000" fill="hold"/>
                                        <p:tgtEl>
                                          <p:spTgt spid="307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latin typeface="Algerian" pitchFamily="82" charset="0"/>
              </a:rPr>
              <a:t>Les Specialités à manger</a:t>
            </a:r>
            <a:endParaRPr lang="en-US" dirty="0">
              <a:latin typeface="Algerian" pitchFamily="82" charset="0"/>
            </a:endParaRPr>
          </a:p>
        </p:txBody>
      </p:sp>
      <p:sp>
        <p:nvSpPr>
          <p:cNvPr id="3" name="Content Placeholder 2"/>
          <p:cNvSpPr>
            <a:spLocks noGrp="1"/>
          </p:cNvSpPr>
          <p:nvPr>
            <p:ph idx="1"/>
          </p:nvPr>
        </p:nvSpPr>
        <p:spPr/>
        <p:txBody>
          <a:bodyPr>
            <a:normAutofit/>
          </a:bodyPr>
          <a:lstStyle/>
          <a:p>
            <a:r>
              <a:rPr lang="en-US" sz="2400" dirty="0">
                <a:latin typeface="Algerian" pitchFamily="82" charset="0"/>
              </a:rPr>
              <a:t>Dining out is one of the main pastimes in </a:t>
            </a:r>
            <a:r>
              <a:rPr lang="en-US" sz="2400" dirty="0" smtClean="0">
                <a:latin typeface="Algerian" pitchFamily="82" charset="0"/>
              </a:rPr>
              <a:t>Corsica. They take their food very seriously. </a:t>
            </a:r>
          </a:p>
          <a:p>
            <a:r>
              <a:rPr lang="en-US" sz="2400" dirty="0" smtClean="0">
                <a:latin typeface="Algerian" pitchFamily="82" charset="0"/>
              </a:rPr>
              <a:t>It depends where you are on what you should get. For example don’t get seafood in the center of the island because it could well be frozen.</a:t>
            </a:r>
            <a:endParaRPr lang="en-US" sz="2400" dirty="0">
              <a:latin typeface="Algerian" pitchFamily="82" charset="0"/>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4334739"/>
            <a:ext cx="3200400" cy="2400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4106140"/>
            <a:ext cx="3505200" cy="26288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2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8" presetClass="emph" presetSubtype="0" fill="hold" nodeType="clickEffect">
                                  <p:stCondLst>
                                    <p:cond delay="0"/>
                                  </p:stCondLst>
                                  <p:childTnLst>
                                    <p:animRot by="21600000">
                                      <p:cBhvr>
                                        <p:cTn id="42" dur="2000" fill="hold"/>
                                        <p:tgtEl>
                                          <p:spTgt spid="4098"/>
                                        </p:tgtEl>
                                        <p:attrNameLst>
                                          <p:attrName>r</p:attrName>
                                        </p:attrNameLst>
                                      </p:cBhvr>
                                    </p:animRot>
                                  </p:childTnLst>
                                </p:cTn>
                              </p:par>
                            </p:childTnLst>
                          </p:cTn>
                        </p:par>
                      </p:childTnLst>
                    </p:cTn>
                  </p:par>
                  <p:par>
                    <p:cTn id="43" fill="hold">
                      <p:stCondLst>
                        <p:cond delay="indefinite"/>
                      </p:stCondLst>
                      <p:childTnLst>
                        <p:par>
                          <p:cTn id="44" fill="hold">
                            <p:stCondLst>
                              <p:cond delay="0"/>
                            </p:stCondLst>
                            <p:childTnLst>
                              <p:par>
                                <p:cTn id="45" presetID="32" presetClass="emph" presetSubtype="0" fill="hold" nodeType="clickEffect">
                                  <p:stCondLst>
                                    <p:cond delay="0"/>
                                  </p:stCondLst>
                                  <p:childTnLst>
                                    <p:animRot by="120000">
                                      <p:cBhvr>
                                        <p:cTn id="46" dur="100" fill="hold">
                                          <p:stCondLst>
                                            <p:cond delay="0"/>
                                          </p:stCondLst>
                                        </p:cTn>
                                        <p:tgtEl>
                                          <p:spTgt spid="4099"/>
                                        </p:tgtEl>
                                        <p:attrNameLst>
                                          <p:attrName>r</p:attrName>
                                        </p:attrNameLst>
                                      </p:cBhvr>
                                    </p:animRot>
                                    <p:animRot by="-240000">
                                      <p:cBhvr>
                                        <p:cTn id="47" dur="200" fill="hold">
                                          <p:stCondLst>
                                            <p:cond delay="200"/>
                                          </p:stCondLst>
                                        </p:cTn>
                                        <p:tgtEl>
                                          <p:spTgt spid="4099"/>
                                        </p:tgtEl>
                                        <p:attrNameLst>
                                          <p:attrName>r</p:attrName>
                                        </p:attrNameLst>
                                      </p:cBhvr>
                                    </p:animRot>
                                    <p:animRot by="240000">
                                      <p:cBhvr>
                                        <p:cTn id="48" dur="200" fill="hold">
                                          <p:stCondLst>
                                            <p:cond delay="400"/>
                                          </p:stCondLst>
                                        </p:cTn>
                                        <p:tgtEl>
                                          <p:spTgt spid="4099"/>
                                        </p:tgtEl>
                                        <p:attrNameLst>
                                          <p:attrName>r</p:attrName>
                                        </p:attrNameLst>
                                      </p:cBhvr>
                                    </p:animRot>
                                    <p:animRot by="-240000">
                                      <p:cBhvr>
                                        <p:cTn id="49" dur="200" fill="hold">
                                          <p:stCondLst>
                                            <p:cond delay="600"/>
                                          </p:stCondLst>
                                        </p:cTn>
                                        <p:tgtEl>
                                          <p:spTgt spid="4099"/>
                                        </p:tgtEl>
                                        <p:attrNameLst>
                                          <p:attrName>r</p:attrName>
                                        </p:attrNameLst>
                                      </p:cBhvr>
                                    </p:animRot>
                                    <p:animRot by="120000">
                                      <p:cBhvr>
                                        <p:cTn id="50" dur="200" fill="hold">
                                          <p:stCondLst>
                                            <p:cond delay="800"/>
                                          </p:stCondLst>
                                        </p:cTn>
                                        <p:tgtEl>
                                          <p:spTgt spid="409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3600" dirty="0" smtClean="0">
                <a:latin typeface="Algerian" pitchFamily="82" charset="0"/>
              </a:rPr>
              <a:t>Roasted Chicken and Pomegranate </a:t>
            </a:r>
            <a:r>
              <a:rPr lang="en-US" sz="3600" dirty="0">
                <a:latin typeface="Algerian" pitchFamily="82" charset="0"/>
              </a:rPr>
              <a:t>R</a:t>
            </a:r>
            <a:r>
              <a:rPr lang="en-US" sz="3600" dirty="0" smtClean="0">
                <a:latin typeface="Algerian" pitchFamily="82" charset="0"/>
              </a:rPr>
              <a:t>ecipe</a:t>
            </a:r>
            <a:endParaRPr lang="en-US" sz="3600" dirty="0">
              <a:latin typeface="Algerian" pitchFamily="82" charset="0"/>
            </a:endParaRPr>
          </a:p>
        </p:txBody>
      </p:sp>
      <p:sp>
        <p:nvSpPr>
          <p:cNvPr id="3" name="Content Placeholder 2"/>
          <p:cNvSpPr>
            <a:spLocks noGrp="1"/>
          </p:cNvSpPr>
          <p:nvPr>
            <p:ph idx="1"/>
          </p:nvPr>
        </p:nvSpPr>
        <p:spPr/>
        <p:txBody>
          <a:bodyPr>
            <a:normAutofit fontScale="62500" lnSpcReduction="20000"/>
          </a:bodyPr>
          <a:lstStyle/>
          <a:p>
            <a:r>
              <a:rPr lang="en-US" dirty="0">
                <a:latin typeface="Footlight MT Light" pitchFamily="18" charset="0"/>
              </a:rPr>
              <a:t>For 2/3 people;</a:t>
            </a:r>
          </a:p>
          <a:p>
            <a:r>
              <a:rPr lang="en-US" dirty="0">
                <a:latin typeface="Footlight MT Light" pitchFamily="18" charset="0"/>
              </a:rPr>
              <a:t>- One plump chicken breast per person</a:t>
            </a:r>
          </a:p>
          <a:p>
            <a:r>
              <a:rPr lang="en-US" dirty="0">
                <a:latin typeface="Footlight MT Light" pitchFamily="18" charset="0"/>
              </a:rPr>
              <a:t>- Half a clove of roasted garlic </a:t>
            </a:r>
            <a:endParaRPr lang="en-US" dirty="0" smtClean="0">
              <a:latin typeface="Footlight MT Light" pitchFamily="18" charset="0"/>
            </a:endParaRPr>
          </a:p>
          <a:p>
            <a:r>
              <a:rPr lang="en-US" dirty="0" smtClean="0">
                <a:latin typeface="Footlight MT Light" pitchFamily="18" charset="0"/>
              </a:rPr>
              <a:t>- Half </a:t>
            </a:r>
            <a:r>
              <a:rPr lang="en-US" dirty="0">
                <a:latin typeface="Footlight MT Light" pitchFamily="18" charset="0"/>
              </a:rPr>
              <a:t>a teaspoon of garlic paste</a:t>
            </a:r>
          </a:p>
          <a:p>
            <a:r>
              <a:rPr lang="en-US" dirty="0">
                <a:latin typeface="Footlight MT Light" pitchFamily="18" charset="0"/>
              </a:rPr>
              <a:t>- Splash of olive oil</a:t>
            </a:r>
          </a:p>
          <a:p>
            <a:r>
              <a:rPr lang="en-US" dirty="0">
                <a:latin typeface="Footlight MT Light" pitchFamily="18" charset="0"/>
              </a:rPr>
              <a:t>- Large pomegranate</a:t>
            </a:r>
          </a:p>
          <a:p>
            <a:r>
              <a:rPr lang="en-US" dirty="0">
                <a:latin typeface="Footlight MT Light" pitchFamily="18" charset="0"/>
              </a:rPr>
              <a:t>- ¼ cup of dry white wine</a:t>
            </a:r>
          </a:p>
          <a:p>
            <a:r>
              <a:rPr lang="en-US" dirty="0">
                <a:latin typeface="Footlight MT Light" pitchFamily="18" charset="0"/>
              </a:rPr>
              <a:t>- Juice of one lemon</a:t>
            </a:r>
          </a:p>
          <a:p>
            <a:r>
              <a:rPr lang="en-US" dirty="0">
                <a:latin typeface="Footlight MT Light" pitchFamily="18" charset="0"/>
              </a:rPr>
              <a:t>- Tablespoon of brown sugar</a:t>
            </a:r>
          </a:p>
          <a:p>
            <a:r>
              <a:rPr lang="en-US" dirty="0">
                <a:latin typeface="Footlight MT Light" pitchFamily="18" charset="0"/>
              </a:rPr>
              <a:t>- Cinnamon stick</a:t>
            </a:r>
          </a:p>
          <a:p>
            <a:endParaRPr lang="en-US" dirty="0">
              <a:latin typeface="Footlight MT Light" pitchFamily="18" charset="0"/>
            </a:endParaRPr>
          </a:p>
          <a:p>
            <a:r>
              <a:rPr lang="en-US" dirty="0">
                <a:latin typeface="Footlight MT Light" pitchFamily="18" charset="0"/>
              </a:rPr>
              <a:t>Mix together the garlic and olive oil and brush onto the chicken which then needs to cook in a medium oven. While the chicken is cooking, deseed the pomegranate and put aside 1-2 tablespoons of seeds for the garnish. Juice the remaining seeds by crushing them with a table spoon in a small bowl and pass the juice through a sieve to remove any remaining pips. Mix together the wine, pomegranate juice, lemon, sugar and cinnamon and put to one side until the chicken is almost cooked. Cook the sauce over a high heat to reduce for about 15 minutes (as soon as you take the sauce off the heat it will thicken up). When the chicken is done, pierce several times and pour over the sauce. Garnish with the remaining pomegranate seeds.</a:t>
            </a:r>
          </a:p>
          <a:p>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1877291"/>
            <a:ext cx="3496265" cy="2614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35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3">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p:cTn id="39"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42" dur="1000"/>
                                        <p:tgtEl>
                                          <p:spTgt spid="3">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 calcmode="lin" valueType="num">
                                      <p:cBhvr>
                                        <p:cTn id="47"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8"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49" dur="1000" fill="hold"/>
                                        <p:tgtEl>
                                          <p:spTgt spid="3">
                                            <p:txEl>
                                              <p:pRg st="5" end="5"/>
                                            </p:txEl>
                                          </p:spTgt>
                                        </p:tgtEl>
                                        <p:attrNameLst>
                                          <p:attrName>style.rotation</p:attrName>
                                        </p:attrNameLst>
                                      </p:cBhvr>
                                      <p:tavLst>
                                        <p:tav tm="0">
                                          <p:val>
                                            <p:fltVal val="90"/>
                                          </p:val>
                                        </p:tav>
                                        <p:tav tm="100000">
                                          <p:val>
                                            <p:fltVal val="0"/>
                                          </p:val>
                                        </p:tav>
                                      </p:tavLst>
                                    </p:anim>
                                    <p:animEffect transition="in" filter="fade">
                                      <p:cBhvr>
                                        <p:cTn id="50" dur="1000"/>
                                        <p:tgtEl>
                                          <p:spTgt spid="3">
                                            <p:txEl>
                                              <p:pRg st="5" end="5"/>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grpId="0" nodeType="clickEffect">
                                  <p:stCondLst>
                                    <p:cond delay="0"/>
                                  </p:stCondLst>
                                  <p:childTnLst>
                                    <p:set>
                                      <p:cBhvr>
                                        <p:cTn id="54" dur="1" fill="hold">
                                          <p:stCondLst>
                                            <p:cond delay="0"/>
                                          </p:stCondLst>
                                        </p:cTn>
                                        <p:tgtEl>
                                          <p:spTgt spid="3">
                                            <p:txEl>
                                              <p:pRg st="6" end="6"/>
                                            </p:txEl>
                                          </p:spTgt>
                                        </p:tgtEl>
                                        <p:attrNameLst>
                                          <p:attrName>style.visibility</p:attrName>
                                        </p:attrNameLst>
                                      </p:cBhvr>
                                      <p:to>
                                        <p:strVal val="visible"/>
                                      </p:to>
                                    </p:set>
                                    <p:anim calcmode="lin" valueType="num">
                                      <p:cBhvr>
                                        <p:cTn id="55" dur="1000" fill="hold"/>
                                        <p:tgtEl>
                                          <p:spTgt spid="3">
                                            <p:txEl>
                                              <p:pRg st="6" end="6"/>
                                            </p:txEl>
                                          </p:spTgt>
                                        </p:tgtEl>
                                        <p:attrNameLst>
                                          <p:attrName>ppt_w</p:attrName>
                                        </p:attrNameLst>
                                      </p:cBhvr>
                                      <p:tavLst>
                                        <p:tav tm="0">
                                          <p:val>
                                            <p:fltVal val="0"/>
                                          </p:val>
                                        </p:tav>
                                        <p:tav tm="100000">
                                          <p:val>
                                            <p:strVal val="#ppt_w"/>
                                          </p:val>
                                        </p:tav>
                                      </p:tavLst>
                                    </p:anim>
                                    <p:anim calcmode="lin" valueType="num">
                                      <p:cBhvr>
                                        <p:cTn id="56" dur="1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57" dur="1000" fill="hold"/>
                                        <p:tgtEl>
                                          <p:spTgt spid="3">
                                            <p:txEl>
                                              <p:pRg st="6" end="6"/>
                                            </p:txEl>
                                          </p:spTgt>
                                        </p:tgtEl>
                                        <p:attrNameLst>
                                          <p:attrName>style.rotation</p:attrName>
                                        </p:attrNameLst>
                                      </p:cBhvr>
                                      <p:tavLst>
                                        <p:tav tm="0">
                                          <p:val>
                                            <p:fltVal val="90"/>
                                          </p:val>
                                        </p:tav>
                                        <p:tav tm="100000">
                                          <p:val>
                                            <p:fltVal val="0"/>
                                          </p:val>
                                        </p:tav>
                                      </p:tavLst>
                                    </p:anim>
                                    <p:animEffect transition="in" filter="fade">
                                      <p:cBhvr>
                                        <p:cTn id="58" dur="1000"/>
                                        <p:tgtEl>
                                          <p:spTgt spid="3">
                                            <p:txEl>
                                              <p:pRg st="6" end="6"/>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grpId="0" nodeType="clickEffect">
                                  <p:stCondLst>
                                    <p:cond delay="0"/>
                                  </p:stCondLst>
                                  <p:childTnLst>
                                    <p:set>
                                      <p:cBhvr>
                                        <p:cTn id="62" dur="1" fill="hold">
                                          <p:stCondLst>
                                            <p:cond delay="0"/>
                                          </p:stCondLst>
                                        </p:cTn>
                                        <p:tgtEl>
                                          <p:spTgt spid="3">
                                            <p:txEl>
                                              <p:pRg st="7" end="7"/>
                                            </p:txEl>
                                          </p:spTgt>
                                        </p:tgtEl>
                                        <p:attrNameLst>
                                          <p:attrName>style.visibility</p:attrName>
                                        </p:attrNameLst>
                                      </p:cBhvr>
                                      <p:to>
                                        <p:strVal val="visible"/>
                                      </p:to>
                                    </p:set>
                                    <p:anim calcmode="lin" valueType="num">
                                      <p:cBhvr>
                                        <p:cTn id="63" dur="1000" fill="hold"/>
                                        <p:tgtEl>
                                          <p:spTgt spid="3">
                                            <p:txEl>
                                              <p:pRg st="7" end="7"/>
                                            </p:txEl>
                                          </p:spTgt>
                                        </p:tgtEl>
                                        <p:attrNameLst>
                                          <p:attrName>ppt_w</p:attrName>
                                        </p:attrNameLst>
                                      </p:cBhvr>
                                      <p:tavLst>
                                        <p:tav tm="0">
                                          <p:val>
                                            <p:fltVal val="0"/>
                                          </p:val>
                                        </p:tav>
                                        <p:tav tm="100000">
                                          <p:val>
                                            <p:strVal val="#ppt_w"/>
                                          </p:val>
                                        </p:tav>
                                      </p:tavLst>
                                    </p:anim>
                                    <p:anim calcmode="lin" valueType="num">
                                      <p:cBhvr>
                                        <p:cTn id="64" dur="1000" fill="hold"/>
                                        <p:tgtEl>
                                          <p:spTgt spid="3">
                                            <p:txEl>
                                              <p:pRg st="7" end="7"/>
                                            </p:txEl>
                                          </p:spTgt>
                                        </p:tgtEl>
                                        <p:attrNameLst>
                                          <p:attrName>ppt_h</p:attrName>
                                        </p:attrNameLst>
                                      </p:cBhvr>
                                      <p:tavLst>
                                        <p:tav tm="0">
                                          <p:val>
                                            <p:fltVal val="0"/>
                                          </p:val>
                                        </p:tav>
                                        <p:tav tm="100000">
                                          <p:val>
                                            <p:strVal val="#ppt_h"/>
                                          </p:val>
                                        </p:tav>
                                      </p:tavLst>
                                    </p:anim>
                                    <p:anim calcmode="lin" valueType="num">
                                      <p:cBhvr>
                                        <p:cTn id="65" dur="1000" fill="hold"/>
                                        <p:tgtEl>
                                          <p:spTgt spid="3">
                                            <p:txEl>
                                              <p:pRg st="7" end="7"/>
                                            </p:txEl>
                                          </p:spTgt>
                                        </p:tgtEl>
                                        <p:attrNameLst>
                                          <p:attrName>style.rotation</p:attrName>
                                        </p:attrNameLst>
                                      </p:cBhvr>
                                      <p:tavLst>
                                        <p:tav tm="0">
                                          <p:val>
                                            <p:fltVal val="90"/>
                                          </p:val>
                                        </p:tav>
                                        <p:tav tm="100000">
                                          <p:val>
                                            <p:fltVal val="0"/>
                                          </p:val>
                                        </p:tav>
                                      </p:tavLst>
                                    </p:anim>
                                    <p:animEffect transition="in" filter="fade">
                                      <p:cBhvr>
                                        <p:cTn id="66" dur="1000"/>
                                        <p:tgtEl>
                                          <p:spTgt spid="3">
                                            <p:txEl>
                                              <p:pRg st="7" end="7"/>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31" presetClass="entr" presetSubtype="0" fill="hold" grpId="0" nodeType="clickEffect">
                                  <p:stCondLst>
                                    <p:cond delay="0"/>
                                  </p:stCondLst>
                                  <p:childTnLst>
                                    <p:set>
                                      <p:cBhvr>
                                        <p:cTn id="70" dur="1" fill="hold">
                                          <p:stCondLst>
                                            <p:cond delay="0"/>
                                          </p:stCondLst>
                                        </p:cTn>
                                        <p:tgtEl>
                                          <p:spTgt spid="3">
                                            <p:txEl>
                                              <p:pRg st="8" end="8"/>
                                            </p:txEl>
                                          </p:spTgt>
                                        </p:tgtEl>
                                        <p:attrNameLst>
                                          <p:attrName>style.visibility</p:attrName>
                                        </p:attrNameLst>
                                      </p:cBhvr>
                                      <p:to>
                                        <p:strVal val="visible"/>
                                      </p:to>
                                    </p:set>
                                    <p:anim calcmode="lin" valueType="num">
                                      <p:cBhvr>
                                        <p:cTn id="71" dur="1000" fill="hold"/>
                                        <p:tgtEl>
                                          <p:spTgt spid="3">
                                            <p:txEl>
                                              <p:pRg st="8" end="8"/>
                                            </p:txEl>
                                          </p:spTgt>
                                        </p:tgtEl>
                                        <p:attrNameLst>
                                          <p:attrName>ppt_w</p:attrName>
                                        </p:attrNameLst>
                                      </p:cBhvr>
                                      <p:tavLst>
                                        <p:tav tm="0">
                                          <p:val>
                                            <p:fltVal val="0"/>
                                          </p:val>
                                        </p:tav>
                                        <p:tav tm="100000">
                                          <p:val>
                                            <p:strVal val="#ppt_w"/>
                                          </p:val>
                                        </p:tav>
                                      </p:tavLst>
                                    </p:anim>
                                    <p:anim calcmode="lin" valueType="num">
                                      <p:cBhvr>
                                        <p:cTn id="72" dur="1000" fill="hold"/>
                                        <p:tgtEl>
                                          <p:spTgt spid="3">
                                            <p:txEl>
                                              <p:pRg st="8" end="8"/>
                                            </p:txEl>
                                          </p:spTgt>
                                        </p:tgtEl>
                                        <p:attrNameLst>
                                          <p:attrName>ppt_h</p:attrName>
                                        </p:attrNameLst>
                                      </p:cBhvr>
                                      <p:tavLst>
                                        <p:tav tm="0">
                                          <p:val>
                                            <p:fltVal val="0"/>
                                          </p:val>
                                        </p:tav>
                                        <p:tav tm="100000">
                                          <p:val>
                                            <p:strVal val="#ppt_h"/>
                                          </p:val>
                                        </p:tav>
                                      </p:tavLst>
                                    </p:anim>
                                    <p:anim calcmode="lin" valueType="num">
                                      <p:cBhvr>
                                        <p:cTn id="73" dur="1000" fill="hold"/>
                                        <p:tgtEl>
                                          <p:spTgt spid="3">
                                            <p:txEl>
                                              <p:pRg st="8" end="8"/>
                                            </p:txEl>
                                          </p:spTgt>
                                        </p:tgtEl>
                                        <p:attrNameLst>
                                          <p:attrName>style.rotation</p:attrName>
                                        </p:attrNameLst>
                                      </p:cBhvr>
                                      <p:tavLst>
                                        <p:tav tm="0">
                                          <p:val>
                                            <p:fltVal val="90"/>
                                          </p:val>
                                        </p:tav>
                                        <p:tav tm="100000">
                                          <p:val>
                                            <p:fltVal val="0"/>
                                          </p:val>
                                        </p:tav>
                                      </p:tavLst>
                                    </p:anim>
                                    <p:animEffect transition="in" filter="fade">
                                      <p:cBhvr>
                                        <p:cTn id="74" dur="1000"/>
                                        <p:tgtEl>
                                          <p:spTgt spid="3">
                                            <p:txEl>
                                              <p:pRg st="8" end="8"/>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31" presetClass="entr" presetSubtype="0" fill="hold" grpId="0" nodeType="clickEffect">
                                  <p:stCondLst>
                                    <p:cond delay="0"/>
                                  </p:stCondLst>
                                  <p:childTnLst>
                                    <p:set>
                                      <p:cBhvr>
                                        <p:cTn id="78" dur="1" fill="hold">
                                          <p:stCondLst>
                                            <p:cond delay="0"/>
                                          </p:stCondLst>
                                        </p:cTn>
                                        <p:tgtEl>
                                          <p:spTgt spid="3">
                                            <p:txEl>
                                              <p:pRg st="9" end="9"/>
                                            </p:txEl>
                                          </p:spTgt>
                                        </p:tgtEl>
                                        <p:attrNameLst>
                                          <p:attrName>style.visibility</p:attrName>
                                        </p:attrNameLst>
                                      </p:cBhvr>
                                      <p:to>
                                        <p:strVal val="visible"/>
                                      </p:to>
                                    </p:set>
                                    <p:anim calcmode="lin" valueType="num">
                                      <p:cBhvr>
                                        <p:cTn id="79" dur="1000" fill="hold"/>
                                        <p:tgtEl>
                                          <p:spTgt spid="3">
                                            <p:txEl>
                                              <p:pRg st="9" end="9"/>
                                            </p:txEl>
                                          </p:spTgt>
                                        </p:tgtEl>
                                        <p:attrNameLst>
                                          <p:attrName>ppt_w</p:attrName>
                                        </p:attrNameLst>
                                      </p:cBhvr>
                                      <p:tavLst>
                                        <p:tav tm="0">
                                          <p:val>
                                            <p:fltVal val="0"/>
                                          </p:val>
                                        </p:tav>
                                        <p:tav tm="100000">
                                          <p:val>
                                            <p:strVal val="#ppt_w"/>
                                          </p:val>
                                        </p:tav>
                                      </p:tavLst>
                                    </p:anim>
                                    <p:anim calcmode="lin" valueType="num">
                                      <p:cBhvr>
                                        <p:cTn id="80" dur="1000" fill="hold"/>
                                        <p:tgtEl>
                                          <p:spTgt spid="3">
                                            <p:txEl>
                                              <p:pRg st="9" end="9"/>
                                            </p:txEl>
                                          </p:spTgt>
                                        </p:tgtEl>
                                        <p:attrNameLst>
                                          <p:attrName>ppt_h</p:attrName>
                                        </p:attrNameLst>
                                      </p:cBhvr>
                                      <p:tavLst>
                                        <p:tav tm="0">
                                          <p:val>
                                            <p:fltVal val="0"/>
                                          </p:val>
                                        </p:tav>
                                        <p:tav tm="100000">
                                          <p:val>
                                            <p:strVal val="#ppt_h"/>
                                          </p:val>
                                        </p:tav>
                                      </p:tavLst>
                                    </p:anim>
                                    <p:anim calcmode="lin" valueType="num">
                                      <p:cBhvr>
                                        <p:cTn id="81" dur="1000" fill="hold"/>
                                        <p:tgtEl>
                                          <p:spTgt spid="3">
                                            <p:txEl>
                                              <p:pRg st="9" end="9"/>
                                            </p:txEl>
                                          </p:spTgt>
                                        </p:tgtEl>
                                        <p:attrNameLst>
                                          <p:attrName>style.rotation</p:attrName>
                                        </p:attrNameLst>
                                      </p:cBhvr>
                                      <p:tavLst>
                                        <p:tav tm="0">
                                          <p:val>
                                            <p:fltVal val="90"/>
                                          </p:val>
                                        </p:tav>
                                        <p:tav tm="100000">
                                          <p:val>
                                            <p:fltVal val="0"/>
                                          </p:val>
                                        </p:tav>
                                      </p:tavLst>
                                    </p:anim>
                                    <p:animEffect transition="in" filter="fade">
                                      <p:cBhvr>
                                        <p:cTn id="82" dur="1000"/>
                                        <p:tgtEl>
                                          <p:spTgt spid="3">
                                            <p:txEl>
                                              <p:pRg st="9" end="9"/>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31" presetClass="entr" presetSubtype="0" fill="hold" grpId="0" nodeType="clickEffect">
                                  <p:stCondLst>
                                    <p:cond delay="0"/>
                                  </p:stCondLst>
                                  <p:childTnLst>
                                    <p:set>
                                      <p:cBhvr>
                                        <p:cTn id="86" dur="1" fill="hold">
                                          <p:stCondLst>
                                            <p:cond delay="0"/>
                                          </p:stCondLst>
                                        </p:cTn>
                                        <p:tgtEl>
                                          <p:spTgt spid="3">
                                            <p:txEl>
                                              <p:pRg st="11" end="11"/>
                                            </p:txEl>
                                          </p:spTgt>
                                        </p:tgtEl>
                                        <p:attrNameLst>
                                          <p:attrName>style.visibility</p:attrName>
                                        </p:attrNameLst>
                                      </p:cBhvr>
                                      <p:to>
                                        <p:strVal val="visible"/>
                                      </p:to>
                                    </p:set>
                                    <p:anim calcmode="lin" valueType="num">
                                      <p:cBhvr>
                                        <p:cTn id="87" dur="1000" fill="hold"/>
                                        <p:tgtEl>
                                          <p:spTgt spid="3">
                                            <p:txEl>
                                              <p:pRg st="11" end="11"/>
                                            </p:txEl>
                                          </p:spTgt>
                                        </p:tgtEl>
                                        <p:attrNameLst>
                                          <p:attrName>ppt_w</p:attrName>
                                        </p:attrNameLst>
                                      </p:cBhvr>
                                      <p:tavLst>
                                        <p:tav tm="0">
                                          <p:val>
                                            <p:fltVal val="0"/>
                                          </p:val>
                                        </p:tav>
                                        <p:tav tm="100000">
                                          <p:val>
                                            <p:strVal val="#ppt_w"/>
                                          </p:val>
                                        </p:tav>
                                      </p:tavLst>
                                    </p:anim>
                                    <p:anim calcmode="lin" valueType="num">
                                      <p:cBhvr>
                                        <p:cTn id="88" dur="1000" fill="hold"/>
                                        <p:tgtEl>
                                          <p:spTgt spid="3">
                                            <p:txEl>
                                              <p:pRg st="11" end="11"/>
                                            </p:txEl>
                                          </p:spTgt>
                                        </p:tgtEl>
                                        <p:attrNameLst>
                                          <p:attrName>ppt_h</p:attrName>
                                        </p:attrNameLst>
                                      </p:cBhvr>
                                      <p:tavLst>
                                        <p:tav tm="0">
                                          <p:val>
                                            <p:fltVal val="0"/>
                                          </p:val>
                                        </p:tav>
                                        <p:tav tm="100000">
                                          <p:val>
                                            <p:strVal val="#ppt_h"/>
                                          </p:val>
                                        </p:tav>
                                      </p:tavLst>
                                    </p:anim>
                                    <p:anim calcmode="lin" valueType="num">
                                      <p:cBhvr>
                                        <p:cTn id="89" dur="1000" fill="hold"/>
                                        <p:tgtEl>
                                          <p:spTgt spid="3">
                                            <p:txEl>
                                              <p:pRg st="11" end="11"/>
                                            </p:txEl>
                                          </p:spTgt>
                                        </p:tgtEl>
                                        <p:attrNameLst>
                                          <p:attrName>style.rotation</p:attrName>
                                        </p:attrNameLst>
                                      </p:cBhvr>
                                      <p:tavLst>
                                        <p:tav tm="0">
                                          <p:val>
                                            <p:fltVal val="90"/>
                                          </p:val>
                                        </p:tav>
                                        <p:tav tm="100000">
                                          <p:val>
                                            <p:fltVal val="0"/>
                                          </p:val>
                                        </p:tav>
                                      </p:tavLst>
                                    </p:anim>
                                    <p:animEffect transition="in" filter="fade">
                                      <p:cBhvr>
                                        <p:cTn id="90" dur="1000"/>
                                        <p:tgtEl>
                                          <p:spTgt spid="3">
                                            <p:txEl>
                                              <p:pRg st="11" end="11"/>
                                            </p:txEl>
                                          </p:spTgt>
                                        </p:tgtEl>
                                      </p:cBhvr>
                                    </p:animEffect>
                                  </p:childTnLst>
                                </p:cTn>
                              </p:par>
                            </p:childTnLst>
                          </p:cTn>
                        </p:par>
                      </p:childTnLst>
                    </p:cTn>
                  </p:par>
                  <p:par>
                    <p:cTn id="91" fill="hold">
                      <p:stCondLst>
                        <p:cond delay="indefinite"/>
                      </p:stCondLst>
                      <p:childTnLst>
                        <p:par>
                          <p:cTn id="92" fill="hold">
                            <p:stCondLst>
                              <p:cond delay="0"/>
                            </p:stCondLst>
                            <p:childTnLst>
                              <p:par>
                                <p:cTn id="93" presetID="8" presetClass="emph" presetSubtype="0" fill="hold" nodeType="clickEffect">
                                  <p:stCondLst>
                                    <p:cond delay="0"/>
                                  </p:stCondLst>
                                  <p:childTnLst>
                                    <p:animRot by="21600000">
                                      <p:cBhvr>
                                        <p:cTn id="94" dur="6000" fill="hold"/>
                                        <p:tgtEl>
                                          <p:spTgt spid="51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Algerian" pitchFamily="82" charset="0"/>
              </a:rPr>
              <a:t>La Fêtes</a:t>
            </a:r>
            <a:endParaRPr lang="en-US" dirty="0">
              <a:latin typeface="Algerian" pitchFamily="82" charset="0"/>
            </a:endParaRPr>
          </a:p>
        </p:txBody>
      </p:sp>
      <p:sp>
        <p:nvSpPr>
          <p:cNvPr id="3" name="Content Placeholder 2"/>
          <p:cNvSpPr>
            <a:spLocks noGrp="1"/>
          </p:cNvSpPr>
          <p:nvPr>
            <p:ph idx="1"/>
          </p:nvPr>
        </p:nvSpPr>
        <p:spPr/>
        <p:txBody>
          <a:bodyPr>
            <a:normAutofit fontScale="92500" lnSpcReduction="10000"/>
          </a:bodyPr>
          <a:lstStyle/>
          <a:p>
            <a:r>
              <a:rPr lang="en-US" dirty="0">
                <a:latin typeface="Algerian" pitchFamily="82" charset="0"/>
              </a:rPr>
              <a:t>They have a lot of </a:t>
            </a:r>
            <a:r>
              <a:rPr lang="en-US" dirty="0" smtClean="0">
                <a:latin typeface="Algerian" pitchFamily="82" charset="0"/>
              </a:rPr>
              <a:t>festivals and they celebrate Easter.</a:t>
            </a:r>
          </a:p>
          <a:p>
            <a:r>
              <a:rPr lang="en-US" dirty="0" smtClean="0">
                <a:latin typeface="Algerian" pitchFamily="82" charset="0"/>
              </a:rPr>
              <a:t>They have a cheese fair festival. </a:t>
            </a:r>
          </a:p>
          <a:p>
            <a:r>
              <a:rPr lang="en-US" dirty="0" smtClean="0">
                <a:latin typeface="Algerian" pitchFamily="82" charset="0"/>
              </a:rPr>
              <a:t>They have 4 music festivals, plus a jazz festival, classical music festival, and a Latin American music festival. They also have a film festival.</a:t>
            </a:r>
          </a:p>
          <a:p>
            <a:r>
              <a:rPr lang="en-US" dirty="0" smtClean="0">
                <a:latin typeface="Algerian" pitchFamily="82" charset="0"/>
              </a:rPr>
              <a:t>They have a wine festival.</a:t>
            </a:r>
          </a:p>
          <a:p>
            <a:r>
              <a:rPr lang="en-US" dirty="0" smtClean="0">
                <a:latin typeface="Algerian" pitchFamily="82" charset="0"/>
              </a:rPr>
              <a:t>They also have a changing of the governors festival.</a:t>
            </a:r>
          </a:p>
          <a:p>
            <a:r>
              <a:rPr lang="en-US" dirty="0" smtClean="0">
                <a:latin typeface="Algerian" pitchFamily="82" charset="0"/>
              </a:rPr>
              <a:t>They have a car rally and a vintage car rally.</a:t>
            </a:r>
          </a:p>
          <a:p>
            <a:endParaRPr lang="en-US" dirty="0"/>
          </a:p>
          <a:p>
            <a:pPr marL="0" indent="0">
              <a:buNone/>
            </a:pP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5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2000"/>
                                        <p:tgtEl>
                                          <p:spTgt spid="3">
                                            <p:txEl>
                                              <p:pRg st="1" end="1"/>
                                            </p:txEl>
                                          </p:spTgt>
                                        </p:tgtEl>
                                      </p:cBhvr>
                                    </p:animEffect>
                                    <p:anim calcmode="lin" valueType="num">
                                      <p:cBhvr>
                                        <p:cTn id="15"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16"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45"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2000"/>
                                        <p:tgtEl>
                                          <p:spTgt spid="3">
                                            <p:txEl>
                                              <p:pRg st="2" end="2"/>
                                            </p:txEl>
                                          </p:spTgt>
                                        </p:tgtEl>
                                      </p:cBhvr>
                                    </p:animEffect>
                                    <p:anim calcmode="lin" valueType="num">
                                      <p:cBhvr>
                                        <p:cTn id="22" dur="2000" fill="hold"/>
                                        <p:tgtEl>
                                          <p:spTgt spid="3">
                                            <p:txEl>
                                              <p:pRg st="2" end="2"/>
                                            </p:txEl>
                                          </p:spTgt>
                                        </p:tgtEl>
                                        <p:attrNameLst>
                                          <p:attrName>ppt_w</p:attrName>
                                        </p:attrNameLst>
                                      </p:cBhvr>
                                      <p:tavLst>
                                        <p:tav tm="0" fmla="#ppt_w*sin(2.5*pi*$)">
                                          <p:val>
                                            <p:fltVal val="0"/>
                                          </p:val>
                                        </p:tav>
                                        <p:tav tm="100000">
                                          <p:val>
                                            <p:fltVal val="1"/>
                                          </p:val>
                                        </p:tav>
                                      </p:tavLst>
                                    </p:anim>
                                    <p:anim calcmode="lin" valueType="num">
                                      <p:cBhvr>
                                        <p:cTn id="23" dur="20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45"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2000"/>
                                        <p:tgtEl>
                                          <p:spTgt spid="3">
                                            <p:txEl>
                                              <p:pRg st="3" end="3"/>
                                            </p:txEl>
                                          </p:spTgt>
                                        </p:tgtEl>
                                      </p:cBhvr>
                                    </p:animEffect>
                                    <p:anim calcmode="lin" valueType="num">
                                      <p:cBhvr>
                                        <p:cTn id="29" dur="2000" fill="hold"/>
                                        <p:tgtEl>
                                          <p:spTgt spid="3">
                                            <p:txEl>
                                              <p:pRg st="3" end="3"/>
                                            </p:txEl>
                                          </p:spTgt>
                                        </p:tgtEl>
                                        <p:attrNameLst>
                                          <p:attrName>ppt_w</p:attrName>
                                        </p:attrNameLst>
                                      </p:cBhvr>
                                      <p:tavLst>
                                        <p:tav tm="0" fmla="#ppt_w*sin(2.5*pi*$)">
                                          <p:val>
                                            <p:fltVal val="0"/>
                                          </p:val>
                                        </p:tav>
                                        <p:tav tm="100000">
                                          <p:val>
                                            <p:fltVal val="1"/>
                                          </p:val>
                                        </p:tav>
                                      </p:tavLst>
                                    </p:anim>
                                    <p:anim calcmode="lin" valueType="num">
                                      <p:cBhvr>
                                        <p:cTn id="30" dur="2000" fill="hold"/>
                                        <p:tgtEl>
                                          <p:spTgt spid="3">
                                            <p:txEl>
                                              <p:pRg st="3" end="3"/>
                                            </p:txEl>
                                          </p:spTgt>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45"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2000"/>
                                        <p:tgtEl>
                                          <p:spTgt spid="3">
                                            <p:txEl>
                                              <p:pRg st="4" end="4"/>
                                            </p:txEl>
                                          </p:spTgt>
                                        </p:tgtEl>
                                      </p:cBhvr>
                                    </p:animEffect>
                                    <p:anim calcmode="lin" valueType="num">
                                      <p:cBhvr>
                                        <p:cTn id="36" dur="2000" fill="hold"/>
                                        <p:tgtEl>
                                          <p:spTgt spid="3">
                                            <p:txEl>
                                              <p:pRg st="4" end="4"/>
                                            </p:txEl>
                                          </p:spTgt>
                                        </p:tgtEl>
                                        <p:attrNameLst>
                                          <p:attrName>ppt_w</p:attrName>
                                        </p:attrNameLst>
                                      </p:cBhvr>
                                      <p:tavLst>
                                        <p:tav tm="0" fmla="#ppt_w*sin(2.5*pi*$)">
                                          <p:val>
                                            <p:fltVal val="0"/>
                                          </p:val>
                                        </p:tav>
                                        <p:tav tm="100000">
                                          <p:val>
                                            <p:fltVal val="1"/>
                                          </p:val>
                                        </p:tav>
                                      </p:tavLst>
                                    </p:anim>
                                    <p:anim calcmode="lin" valueType="num">
                                      <p:cBhvr>
                                        <p:cTn id="37" dur="2000" fill="hold"/>
                                        <p:tgtEl>
                                          <p:spTgt spid="3">
                                            <p:txEl>
                                              <p:pRg st="4" end="4"/>
                                            </p:txEl>
                                          </p:spTgt>
                                        </p:tgtEl>
                                        <p:attrNameLst>
                                          <p:attrName>ppt_h</p:attrName>
                                        </p:attrNameLst>
                                      </p:cBhvr>
                                      <p:tavLst>
                                        <p:tav tm="0">
                                          <p:val>
                                            <p:strVal val="#ppt_h"/>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45"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2000"/>
                                        <p:tgtEl>
                                          <p:spTgt spid="3">
                                            <p:txEl>
                                              <p:pRg st="5" end="5"/>
                                            </p:txEl>
                                          </p:spTgt>
                                        </p:tgtEl>
                                      </p:cBhvr>
                                    </p:animEffect>
                                    <p:anim calcmode="lin" valueType="num">
                                      <p:cBhvr>
                                        <p:cTn id="43" dur="2000" fill="hold"/>
                                        <p:tgtEl>
                                          <p:spTgt spid="3">
                                            <p:txEl>
                                              <p:pRg st="5" end="5"/>
                                            </p:txEl>
                                          </p:spTgt>
                                        </p:tgtEl>
                                        <p:attrNameLst>
                                          <p:attrName>ppt_w</p:attrName>
                                        </p:attrNameLst>
                                      </p:cBhvr>
                                      <p:tavLst>
                                        <p:tav tm="0" fmla="#ppt_w*sin(2.5*pi*$)">
                                          <p:val>
                                            <p:fltVal val="0"/>
                                          </p:val>
                                        </p:tav>
                                        <p:tav tm="100000">
                                          <p:val>
                                            <p:fltVal val="1"/>
                                          </p:val>
                                        </p:tav>
                                      </p:tavLst>
                                    </p:anim>
                                    <p:anim calcmode="lin" valueType="num">
                                      <p:cBhvr>
                                        <p:cTn id="44" dur="2000" fill="hold"/>
                                        <p:tgtEl>
                                          <p:spTgt spid="3">
                                            <p:txEl>
                                              <p:pRg st="5" end="5"/>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Algerian" pitchFamily="82" charset="0"/>
              </a:rPr>
              <a:t>Bibliography</a:t>
            </a:r>
            <a:endParaRPr lang="en-US" dirty="0">
              <a:latin typeface="Algerian" pitchFamily="82" charset="0"/>
            </a:endParaRPr>
          </a:p>
        </p:txBody>
      </p:sp>
      <p:sp>
        <p:nvSpPr>
          <p:cNvPr id="3" name="Content Placeholder 2"/>
          <p:cNvSpPr>
            <a:spLocks noGrp="1"/>
          </p:cNvSpPr>
          <p:nvPr>
            <p:ph idx="1"/>
          </p:nvPr>
        </p:nvSpPr>
        <p:spPr/>
        <p:txBody>
          <a:bodyPr/>
          <a:lstStyle/>
          <a:p>
            <a:r>
              <a:rPr lang="en-US" dirty="0" smtClean="0">
                <a:latin typeface="Footlight MT Light" pitchFamily="18" charset="0"/>
              </a:rPr>
              <a:t>google.com </a:t>
            </a:r>
          </a:p>
          <a:p>
            <a:r>
              <a:rPr lang="en-US" dirty="0" smtClean="0">
                <a:latin typeface="Footlight MT Light" pitchFamily="18" charset="0"/>
              </a:rPr>
              <a:t>google.com/images</a:t>
            </a:r>
          </a:p>
          <a:p>
            <a:r>
              <a:rPr lang="en-US" dirty="0">
                <a:latin typeface="Footlight MT Light" pitchFamily="18" charset="0"/>
              </a:rPr>
              <a:t>w</a:t>
            </a:r>
            <a:r>
              <a:rPr lang="en-US" dirty="0" smtClean="0">
                <a:latin typeface="Footlight MT Light" pitchFamily="18" charset="0"/>
              </a:rPr>
              <a:t>ikipedia.com</a:t>
            </a:r>
          </a:p>
          <a:p>
            <a:r>
              <a:rPr lang="en-US" dirty="0">
                <a:latin typeface="Footlight MT Light" pitchFamily="18" charset="0"/>
                <a:hlinkClick r:id="rId2"/>
              </a:rPr>
              <a:t>http://</a:t>
            </a:r>
            <a:r>
              <a:rPr lang="en-US" dirty="0" smtClean="0">
                <a:latin typeface="Footlight MT Light" pitchFamily="18" charset="0"/>
                <a:hlinkClick r:id="rId2"/>
              </a:rPr>
              <a:t>thedirectholidaycompany.blogspot.com/2009/10/roasted-chicken-and-pomegranate-recipe.html</a:t>
            </a:r>
            <a:endParaRPr lang="en-US" dirty="0" smtClean="0">
              <a:latin typeface="Footlight MT Light" pitchFamily="18" charset="0"/>
            </a:endParaRPr>
          </a:p>
          <a:p>
            <a:r>
              <a:rPr lang="en-US" dirty="0">
                <a:latin typeface="Footlight MT Light" pitchFamily="18" charset="0"/>
                <a:hlinkClick r:id="rId3"/>
              </a:rPr>
              <a:t>http://</a:t>
            </a:r>
            <a:r>
              <a:rPr lang="en-US" dirty="0" smtClean="0">
                <a:latin typeface="Footlight MT Light" pitchFamily="18" charset="0"/>
                <a:hlinkClick r:id="rId3"/>
              </a:rPr>
              <a:t>www.holidaysincorsica.co.uk/Food.htm</a:t>
            </a:r>
            <a:endParaRPr lang="en-US" dirty="0" smtClean="0">
              <a:latin typeface="Footlight MT Light" pitchFamily="18" charset="0"/>
            </a:endParaRPr>
          </a:p>
          <a:p>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0000">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162</TotalTime>
  <Words>601</Words>
  <Application>Microsoft Office PowerPoint</Application>
  <PresentationFormat>On-screen Show (4:3)</PresentationFormat>
  <Paragraphs>47</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Flow</vt:lpstr>
      <vt:lpstr>La Corse</vt:lpstr>
      <vt:lpstr>    L’historie</vt:lpstr>
      <vt:lpstr>La Culture</vt:lpstr>
      <vt:lpstr>Le villes fameux</vt:lpstr>
      <vt:lpstr>Choses à Faire/  Les endroits à visiter</vt:lpstr>
      <vt:lpstr>Les Specialités à manger</vt:lpstr>
      <vt:lpstr>Roasted Chicken and Pomegranate Recipe</vt:lpstr>
      <vt:lpstr>La Fêtes</vt:lpstr>
      <vt:lpstr>Bibliography</vt:lpstr>
    </vt:vector>
  </TitlesOfParts>
  <Company>Finneytown Local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Corse</dc:title>
  <dc:creator>moakman</dc:creator>
  <cp:lastModifiedBy>Judy</cp:lastModifiedBy>
  <cp:revision>27</cp:revision>
  <dcterms:created xsi:type="dcterms:W3CDTF">2011-10-14T17:33:33Z</dcterms:created>
  <dcterms:modified xsi:type="dcterms:W3CDTF">2011-10-19T21:38:00Z</dcterms:modified>
</cp:coreProperties>
</file>